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8" r:id="rId2"/>
    <p:sldId id="260" r:id="rId3"/>
    <p:sldId id="270" r:id="rId4"/>
    <p:sldId id="263" r:id="rId5"/>
    <p:sldId id="265" r:id="rId6"/>
    <p:sldId id="282" r:id="rId7"/>
    <p:sldId id="283" r:id="rId8"/>
    <p:sldId id="285" r:id="rId9"/>
    <p:sldId id="269" r:id="rId10"/>
    <p:sldId id="276" r:id="rId11"/>
    <p:sldId id="279" r:id="rId12"/>
    <p:sldId id="281" r:id="rId13"/>
    <p:sldId id="278" r:id="rId14"/>
    <p:sldId id="277" r:id="rId15"/>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128" d="100"/>
          <a:sy n="128" d="100"/>
        </p:scale>
        <p:origin x="456" y="17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custT="1"/>
      <dgm:spPr/>
      <dgm:t>
        <a:bodyPr/>
        <a:lstStyle/>
        <a:p>
          <a:r>
            <a:rPr lang="en-US" sz="2000" dirty="0"/>
            <a:t>Application Deadline</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CBCC21F5-552F-4D39-812E-6FCD4A366F58}">
      <dgm:prSet phldrT="[Text]" custT="1"/>
      <dgm:spPr/>
      <dgm:t>
        <a:bodyPr/>
        <a:lstStyle/>
        <a:p>
          <a:r>
            <a:rPr lang="en-US" sz="1400" dirty="0"/>
            <a:t>BEF Grant Committee will review apps</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D0E5D9F-7263-4526-A227-51301233F549}">
      <dgm:prSet phldrT="[Text]" custT="1"/>
      <dgm:spPr/>
      <dgm:t>
        <a:bodyPr/>
        <a:lstStyle/>
        <a:p>
          <a:r>
            <a:rPr lang="en-US" sz="2000" dirty="0"/>
            <a:t>April</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custT="1"/>
      <dgm:spPr/>
      <dgm:t>
        <a:bodyPr/>
        <a:lstStyle/>
        <a:p>
          <a:r>
            <a:rPr lang="en-US" sz="1400" dirty="0"/>
            <a:t>The Board will decide on the grant winners</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E5E95E82-EF79-43CA-AA86-43B0E1CBCD3F}">
      <dgm:prSet phldrT="[Text]" custT="1"/>
      <dgm:spPr/>
      <dgm:t>
        <a:bodyPr/>
        <a:lstStyle/>
        <a:p>
          <a:r>
            <a:rPr lang="en-US" sz="1600" dirty="0"/>
            <a:t>May</a:t>
          </a:r>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custT="1"/>
      <dgm:spPr/>
      <dgm:t>
        <a:bodyPr/>
        <a:lstStyle/>
        <a:p>
          <a:r>
            <a:rPr lang="en-US" sz="1400" dirty="0"/>
            <a:t>Grant winners will be announced</a:t>
          </a:r>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37A7C994-CC74-44DD-8777-ED6736B35821}">
      <dgm:prSet phldrT="[Text]" custT="1"/>
      <dgm:spPr/>
      <dgm:t>
        <a:bodyPr/>
        <a:lstStyle/>
        <a:p>
          <a:r>
            <a:rPr lang="en-US" sz="1400" dirty="0"/>
            <a:t>Funds will immediately be made available to the district</a:t>
          </a:r>
        </a:p>
      </dgm:t>
    </dgm:pt>
    <dgm:pt modelId="{03F017E7-7E3C-4E2C-9CEF-B07099F38801}" type="parTrans" cxnId="{1C5CE732-A00F-4C06-A1A8-B209BC6B496D}">
      <dgm:prSet/>
      <dgm:spPr/>
      <dgm:t>
        <a:bodyPr/>
        <a:lstStyle/>
        <a:p>
          <a:endParaRPr lang="en-US"/>
        </a:p>
      </dgm:t>
    </dgm:pt>
    <dgm:pt modelId="{118572A4-3B5E-487E-8015-6A319369077F}" type="sibTrans" cxnId="{1C5CE732-A00F-4C06-A1A8-B209BC6B496D}">
      <dgm:prSet/>
      <dgm:spPr/>
      <dgm:t>
        <a:bodyPr/>
        <a:lstStyle/>
        <a:p>
          <a:endParaRPr lang="en-US"/>
        </a:p>
      </dgm:t>
    </dgm:pt>
    <dgm:pt modelId="{D0412EDD-91F6-4852-BEE5-78DEE5056A51}">
      <dgm:prSet phldrT="[Text]" custT="1"/>
      <dgm:spPr/>
      <dgm:t>
        <a:bodyPr/>
        <a:lstStyle/>
        <a:p>
          <a:r>
            <a:rPr lang="en-US" sz="1400" dirty="0"/>
            <a:t>Applicants are invited to present their idea to the GC</a:t>
          </a:r>
        </a:p>
      </dgm:t>
    </dgm:pt>
    <dgm:pt modelId="{1B9046C8-361B-4321-B835-381D07B6C174}" type="parTrans" cxnId="{2753ADED-EC69-40FC-8BA8-2AA02780D67A}">
      <dgm:prSet/>
      <dgm:spPr/>
      <dgm:t>
        <a:bodyPr/>
        <a:lstStyle/>
        <a:p>
          <a:endParaRPr lang="en-US"/>
        </a:p>
      </dgm:t>
    </dgm:pt>
    <dgm:pt modelId="{EF4A7540-C85A-406E-B21F-B17A993444D0}" type="sibTrans" cxnId="{2753ADED-EC69-40FC-8BA8-2AA02780D67A}">
      <dgm:prSet/>
      <dgm:spPr/>
      <dgm:t>
        <a:bodyPr/>
        <a:lstStyle/>
        <a:p>
          <a:endParaRPr lang="en-US"/>
        </a:p>
      </dgm:t>
    </dgm:pt>
    <dgm:pt modelId="{D3B7CD94-521C-4ECF-BB88-FEBF3DDB28B5}">
      <dgm:prSet phldrT="[Text]" custT="1"/>
      <dgm:spPr/>
      <dgm:t>
        <a:bodyPr/>
        <a:lstStyle/>
        <a:p>
          <a:r>
            <a:rPr lang="en-US" sz="1400" dirty="0"/>
            <a:t>GC will make their  recommendations to the BEF Board</a:t>
          </a:r>
        </a:p>
      </dgm:t>
    </dgm:pt>
    <dgm:pt modelId="{DBDFE487-F6AE-4950-B4CA-5D2C300ECF45}" type="parTrans" cxnId="{72AE4AB9-5F0C-45CF-9BF7-4D5204ACDC0F}">
      <dgm:prSet/>
      <dgm:spPr/>
      <dgm:t>
        <a:bodyPr/>
        <a:lstStyle/>
        <a:p>
          <a:endParaRPr lang="en-US"/>
        </a:p>
      </dgm:t>
    </dgm:pt>
    <dgm:pt modelId="{F743DF46-A8CB-4ED9-AE0D-461E775A797D}" type="sibTrans" cxnId="{72AE4AB9-5F0C-45CF-9BF7-4D5204ACDC0F}">
      <dgm:prSet/>
      <dgm:spPr/>
      <dgm:t>
        <a:bodyPr/>
        <a:lstStyle/>
        <a:p>
          <a:endParaRPr lang="en-US"/>
        </a:p>
      </dgm:t>
    </dgm:pt>
    <dgm:pt modelId="{21FD2DC1-F458-45C5-99DD-E49C9A296D9C}">
      <dgm:prSet phldrT="[Text]" custT="1"/>
      <dgm:spPr/>
      <dgm:t>
        <a:bodyPr/>
        <a:lstStyle/>
        <a:p>
          <a:r>
            <a:rPr lang="en-US" sz="1400" dirty="0"/>
            <a:t>Ordering of supplies will need to be done before end of school year, Otherwise not available until Sept.</a:t>
          </a:r>
        </a:p>
      </dgm:t>
    </dgm:pt>
    <dgm:pt modelId="{47AD92CA-2233-48FA-B6C6-944225E2E633}" type="parTrans" cxnId="{EE940A41-CD5F-4CFD-9E2A-17E863431743}">
      <dgm:prSet/>
      <dgm:spPr/>
      <dgm:t>
        <a:bodyPr/>
        <a:lstStyle/>
        <a:p>
          <a:endParaRPr lang="en-US"/>
        </a:p>
      </dgm:t>
    </dgm:pt>
    <dgm:pt modelId="{82E4EB94-682F-4E09-9DE3-257FBC4288D0}" type="sibTrans" cxnId="{EE940A41-CD5F-4CFD-9E2A-17E863431743}">
      <dgm:prSet/>
      <dgm:spPr/>
      <dgm:t>
        <a:bodyPr/>
        <a:lstStyle/>
        <a:p>
          <a:endParaRPr lang="en-US"/>
        </a:p>
      </dgm:t>
    </dgm:pt>
    <dgm:pt modelId="{B6E26FFC-9977-4BBC-BEC7-3D6B63754E52}">
      <dgm:prSet phldrT="[Text]" custT="1"/>
      <dgm:spPr/>
      <dgm:t>
        <a:bodyPr/>
        <a:lstStyle/>
        <a:p>
          <a:r>
            <a:rPr lang="en-US" sz="2000"/>
            <a:t>March</a:t>
          </a:r>
          <a:endParaRPr lang="en-US" sz="2000" dirty="0"/>
        </a:p>
      </dgm:t>
    </dgm:pt>
    <dgm:pt modelId="{48634C00-2335-4923-9072-EB7482323D9C}" type="sibTrans" cxnId="{17E73148-9C08-4999-B21E-F3C5A0E3FC0C}">
      <dgm:prSet/>
      <dgm:spPr/>
      <dgm:t>
        <a:bodyPr/>
        <a:lstStyle/>
        <a:p>
          <a:endParaRPr lang="en-US"/>
        </a:p>
      </dgm:t>
    </dgm:pt>
    <dgm:pt modelId="{5CEFBD89-2F4F-4B51-A98A-0F3C86494166}" type="parTrans" cxnId="{17E73148-9C08-4999-B21E-F3C5A0E3FC0C}">
      <dgm:prSet/>
      <dgm:spPr/>
      <dgm:t>
        <a:bodyPr/>
        <a:lstStyle/>
        <a:p>
          <a:endParaRPr lang="en-US"/>
        </a:p>
      </dgm:t>
    </dgm:pt>
    <dgm:pt modelId="{881EDB3E-7AC7-4105-9F56-1197C42D3DB0}">
      <dgm:prSet phldrT="[Text]"/>
      <dgm:spPr/>
      <dgm:t>
        <a:bodyPr/>
        <a:lstStyle/>
        <a:p>
          <a:endParaRPr lang="en-US" sz="1300" dirty="0"/>
        </a:p>
      </dgm:t>
    </dgm:pt>
    <dgm:pt modelId="{0179B04F-29FE-47BE-95A8-E8A0B02518DB}" type="sibTrans" cxnId="{61BFEE68-A814-4FEC-A771-7CE11C4E670A}">
      <dgm:prSet/>
      <dgm:spPr/>
      <dgm:t>
        <a:bodyPr/>
        <a:lstStyle/>
        <a:p>
          <a:endParaRPr lang="en-US"/>
        </a:p>
      </dgm:t>
    </dgm:pt>
    <dgm:pt modelId="{C741AF42-9807-4709-BD92-6CCE9B471202}" type="parTrans" cxnId="{61BFEE68-A814-4FEC-A771-7CE11C4E670A}">
      <dgm:prSet/>
      <dgm:spPr/>
      <dgm:t>
        <a:bodyPr/>
        <a:lstStyle/>
        <a:p>
          <a:endParaRPr lang="en-US"/>
        </a:p>
      </dgm:t>
    </dgm:pt>
    <dgm:pt modelId="{23A0DE4A-FE92-496E-B335-3433CEFB74E9}">
      <dgm:prSet phldrT="[Text]" custT="1"/>
      <dgm:spPr/>
      <dgm:t>
        <a:bodyPr/>
        <a:lstStyle/>
        <a:p>
          <a:r>
            <a:rPr lang="en-US" sz="1400" dirty="0"/>
            <a:t>Friday February 26</a:t>
          </a:r>
          <a:r>
            <a:rPr lang="en-US" sz="1400" baseline="30000" dirty="0"/>
            <a:t>th</a:t>
          </a:r>
          <a:r>
            <a:rPr lang="en-US" sz="1400" dirty="0"/>
            <a:t>.</a:t>
          </a:r>
        </a:p>
      </dgm:t>
    </dgm:pt>
    <dgm:pt modelId="{55DF926D-029A-4E18-95C4-77A5A37CAE40}" type="sibTrans" cxnId="{67A03D8F-F327-4A9F-ABBC-1EB67EFD1ECB}">
      <dgm:prSet/>
      <dgm:spPr/>
      <dgm:t>
        <a:bodyPr/>
        <a:lstStyle/>
        <a:p>
          <a:endParaRPr lang="en-US"/>
        </a:p>
      </dgm:t>
    </dgm:pt>
    <dgm:pt modelId="{68935D38-FEDC-4CD3-8002-43CB3944BEAF}" type="parTrans" cxnId="{67A03D8F-F327-4A9F-ABBC-1EB67EFD1ECB}">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custLinFactNeighborX="-987">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custLinFactNeighborX="-28167" custLinFactNeighborY="402">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29DA21F-0A99-4CC3-ACFF-2A00EDCAA358}" type="presOf" srcId="{37A7C994-CC74-44DD-8777-ED6736B35821}" destId="{86146B22-5360-4D1B-AC91-3378F10134EE}" srcOrd="0" destOrd="2" presId="urn:microsoft.com/office/officeart/2005/8/layout/hList6"/>
    <dgm:cxn modelId="{77BD0D2D-7C4E-49B3-9A72-0FD33F32D294}" type="presOf" srcId="{6D0E5D9F-7263-4526-A227-51301233F549}" destId="{25A33852-3C4B-4406-8856-3A4D6201948C}" srcOrd="0" destOrd="0" presId="urn:microsoft.com/office/officeart/2005/8/layout/hList6"/>
    <dgm:cxn modelId="{D337CD32-9DC6-44A8-9CFA-6BBB4CC0AE18}" type="presOf" srcId="{D0412EDD-91F6-4852-BEE5-78DEE5056A51}" destId="{DAD9059A-916A-4916-A2A8-B42491568DD3}" srcOrd="0" destOrd="2" presId="urn:microsoft.com/office/officeart/2005/8/layout/hList6"/>
    <dgm:cxn modelId="{1C5CE732-A00F-4C06-A1A8-B209BC6B496D}" srcId="{E5E95E82-EF79-43CA-AA86-43B0E1CBCD3F}" destId="{37A7C994-CC74-44DD-8777-ED6736B35821}" srcOrd="1" destOrd="0" parTransId="{03F017E7-7E3C-4E2C-9CEF-B07099F38801}" sibTransId="{118572A4-3B5E-487E-8015-6A319369077F}"/>
    <dgm:cxn modelId="{EE940A41-CD5F-4CFD-9E2A-17E863431743}" srcId="{E5E95E82-EF79-43CA-AA86-43B0E1CBCD3F}" destId="{21FD2DC1-F458-45C5-99DD-E49C9A296D9C}" srcOrd="2" destOrd="0" parTransId="{47AD92CA-2233-48FA-B6C6-944225E2E633}" sibTransId="{82E4EB94-682F-4E09-9DE3-257FBC4288D0}"/>
    <dgm:cxn modelId="{17E73148-9C08-4999-B21E-F3C5A0E3FC0C}" srcId="{CF9055CF-8DEB-4A02-949A-DE72B6AC5D37}" destId="{B6E26FFC-9977-4BBC-BEC7-3D6B63754E52}" srcOrd="1" destOrd="0" parTransId="{5CEFBD89-2F4F-4B51-A98A-0F3C86494166}" sibTransId="{48634C00-2335-4923-9072-EB7482323D9C}"/>
    <dgm:cxn modelId="{F4F3BD4C-7DE7-449F-8ECF-B43B2B86F2EB}" type="presOf" srcId="{CBCC21F5-552F-4D39-812E-6FCD4A366F58}" destId="{DAD9059A-916A-4916-A2A8-B42491568DD3}" srcOrd="0" destOrd="1" presId="urn:microsoft.com/office/officeart/2005/8/layout/hList6"/>
    <dgm:cxn modelId="{DC53BA63-76BA-413A-ACCE-B7609C3FDC8E}" type="presOf" srcId="{A81358E0-3DE7-41AD-A28C-ABB22548B1F6}" destId="{86146B22-5360-4D1B-AC91-3378F10134EE}" srcOrd="0" destOrd="1" presId="urn:microsoft.com/office/officeart/2005/8/layout/hList6"/>
    <dgm:cxn modelId="{A97A2265-C4D8-4FFA-B4D4-13B58EF8556C}" type="presOf" srcId="{881EDB3E-7AC7-4105-9F56-1197C42D3DB0}" destId="{98302F07-D6A9-46A5-9807-EBF6C9F5B2DD}" srcOrd="0" destOrd="2" presId="urn:microsoft.com/office/officeart/2005/8/layout/hList6"/>
    <dgm:cxn modelId="{61BFEE68-A814-4FEC-A771-7CE11C4E670A}" srcId="{082E8A29-955A-4C7C-A174-3E9DCD4DC89B}" destId="{881EDB3E-7AC7-4105-9F56-1197C42D3DB0}" srcOrd="1" destOrd="0" parTransId="{C741AF42-9807-4709-BD92-6CCE9B471202}" sibTransId="{0179B04F-29FE-47BE-95A8-E8A0B02518DB}"/>
    <dgm:cxn modelId="{2986897A-7787-444F-B6C8-41F3823EF3C1}" srcId="{CF9055CF-8DEB-4A02-949A-DE72B6AC5D37}" destId="{082E8A29-955A-4C7C-A174-3E9DCD4DC89B}" srcOrd="0" destOrd="0" parTransId="{BA7938E6-8DFA-40B7-B4C4-EACC6D85FC31}" sibTransId="{C2176686-D23E-48EB-9D1B-1A1B46236638}"/>
    <dgm:cxn modelId="{67A03D8F-F327-4A9F-ABBC-1EB67EFD1ECB}" srcId="{082E8A29-955A-4C7C-A174-3E9DCD4DC89B}" destId="{23A0DE4A-FE92-496E-B335-3433CEFB74E9}" srcOrd="0" destOrd="0" parTransId="{68935D38-FEDC-4CD3-8002-43CB3944BEAF}" sibTransId="{55DF926D-029A-4E18-95C4-77A5A37CAE40}"/>
    <dgm:cxn modelId="{DC1CDB97-DE7C-408B-84D7-2C23D350B666}" type="presOf" srcId="{D3B7CD94-521C-4ECF-BB88-FEBF3DDB28B5}" destId="{25A33852-3C4B-4406-8856-3A4D6201948C}" srcOrd="0" destOrd="1" presId="urn:microsoft.com/office/officeart/2005/8/layout/hList6"/>
    <dgm:cxn modelId="{A76240AD-13F6-40C0-BD9B-102D5EC0AE51}" srcId="{CF9055CF-8DEB-4A02-949A-DE72B6AC5D37}" destId="{E5E95E82-EF79-43CA-AA86-43B0E1CBCD3F}" srcOrd="3" destOrd="0" parTransId="{FD76A3AE-1B6C-45A0-8E84-63160283749F}" sibTransId="{BF76010C-5523-4E13-B3E7-886DCE6AEBD4}"/>
    <dgm:cxn modelId="{1B8E71B0-2D3A-4AB0-8843-CFDACEDC3198}" srcId="{6D0E5D9F-7263-4526-A227-51301233F549}" destId="{F3256203-D9D1-492A-B801-68C1A32486F0}" srcOrd="1" destOrd="0" parTransId="{E9A20291-2E30-4C14-BB7D-DC095A20ECB6}" sibTransId="{6C9440D0-8847-40C0-98BC-2B5EA5745C3A}"/>
    <dgm:cxn modelId="{72AE4AB9-5F0C-45CF-9BF7-4D5204ACDC0F}" srcId="{6D0E5D9F-7263-4526-A227-51301233F549}" destId="{D3B7CD94-521C-4ECF-BB88-FEBF3DDB28B5}" srcOrd="0" destOrd="0" parTransId="{DBDFE487-F6AE-4950-B4CA-5D2C300ECF45}" sibTransId="{F743DF46-A8CB-4ED9-AE0D-461E775A797D}"/>
    <dgm:cxn modelId="{23E001BB-B884-41CE-8A97-6619A00E8C33}" type="presOf" srcId="{21FD2DC1-F458-45C5-99DD-E49C9A296D9C}" destId="{86146B22-5360-4D1B-AC91-3378F10134EE}" srcOrd="0" destOrd="3" presId="urn:microsoft.com/office/officeart/2005/8/layout/hList6"/>
    <dgm:cxn modelId="{FB8541C0-3895-4553-A4C7-34B81A3C4A0B}" srcId="{E5E95E82-EF79-43CA-AA86-43B0E1CBCD3F}" destId="{A81358E0-3DE7-41AD-A28C-ABB22548B1F6}" srcOrd="0" destOrd="0" parTransId="{262E0B94-6EA9-4797-B705-959D7B185F91}" sibTransId="{77756FBB-BF6C-4D78-803E-BCC851F1DA03}"/>
    <dgm:cxn modelId="{C06DA1C3-D38F-43B1-B24E-E80592CC29EC}" type="presOf" srcId="{23A0DE4A-FE92-496E-B335-3433CEFB74E9}" destId="{98302F07-D6A9-46A5-9807-EBF6C9F5B2DD}" srcOrd="0" destOrd="1"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3C41F2E0-4620-40B4-9857-68872B278EFB}" srcId="{B6E26FFC-9977-4BBC-BEC7-3D6B63754E52}" destId="{CBCC21F5-552F-4D39-812E-6FCD4A366F58}" srcOrd="0" destOrd="0" parTransId="{4A973A1C-85F1-4969-A536-D29940229E2C}" sibTransId="{3640B940-6901-481F-ADF7-6B77DEEED764}"/>
    <dgm:cxn modelId="{24179AE2-AA7E-4702-A358-E95F80152CCA}" type="presOf" srcId="{CF9055CF-8DEB-4A02-949A-DE72B6AC5D37}" destId="{6F1872F4-A030-4D64-A17C-72EA1ABBD62E}" srcOrd="0" destOrd="0" presId="urn:microsoft.com/office/officeart/2005/8/layout/hList6"/>
    <dgm:cxn modelId="{CC1A92EB-2672-4443-858D-BCA16F76F740}" type="presOf" srcId="{F3256203-D9D1-492A-B801-68C1A32486F0}" destId="{25A33852-3C4B-4406-8856-3A4D6201948C}" srcOrd="0" destOrd="2" presId="urn:microsoft.com/office/officeart/2005/8/layout/hList6"/>
    <dgm:cxn modelId="{2753ADED-EC69-40FC-8BA8-2AA02780D67A}" srcId="{B6E26FFC-9977-4BBC-BEC7-3D6B63754E52}" destId="{D0412EDD-91F6-4852-BEE5-78DEE5056A51}" srcOrd="1" destOrd="0" parTransId="{1B9046C8-361B-4321-B835-381D07B6C174}" sibTransId="{EF4A7540-C85A-406E-B21F-B17A993444D0}"/>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781932" y="782597"/>
          <a:ext cx="3948113" cy="2382918"/>
        </a:xfrm>
        <a:prstGeom prst="flowChartManualOperation">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dirty="0"/>
            <a:t>Application Deadline</a:t>
          </a:r>
        </a:p>
        <a:p>
          <a:pPr marL="114300" lvl="1" indent="-114300" algn="l" defTabSz="622300">
            <a:lnSpc>
              <a:spcPct val="90000"/>
            </a:lnSpc>
            <a:spcBef>
              <a:spcPct val="0"/>
            </a:spcBef>
            <a:spcAft>
              <a:spcPct val="15000"/>
            </a:spcAft>
            <a:buChar char="•"/>
          </a:pPr>
          <a:r>
            <a:rPr lang="en-US" sz="1400" kern="1200" dirty="0"/>
            <a:t>Friday February 26</a:t>
          </a:r>
          <a:r>
            <a:rPr lang="en-US" sz="1400" kern="1200" baseline="30000" dirty="0"/>
            <a:t>th</a:t>
          </a:r>
          <a:r>
            <a:rPr lang="en-US" sz="1400" kern="1200" dirty="0"/>
            <a:t>.</a:t>
          </a:r>
        </a:p>
        <a:p>
          <a:pPr marL="114300" lvl="1" indent="-114300" algn="l" defTabSz="577850">
            <a:lnSpc>
              <a:spcPct val="90000"/>
            </a:lnSpc>
            <a:spcBef>
              <a:spcPct val="0"/>
            </a:spcBef>
            <a:spcAft>
              <a:spcPct val="15000"/>
            </a:spcAft>
            <a:buChar char="•"/>
          </a:pPr>
          <a:endParaRPr lang="en-US" sz="1300" kern="1200" dirty="0"/>
        </a:p>
      </dsp:txBody>
      <dsp:txXfrm rot="5400000">
        <a:off x="666" y="789622"/>
        <a:ext cx="2382918" cy="2368867"/>
      </dsp:txXfrm>
    </dsp:sp>
    <dsp:sp modelId="{DAD9059A-916A-4916-A2A8-B42491568DD3}">
      <dsp:nvSpPr>
        <dsp:cNvPr id="0" name=""/>
        <dsp:cNvSpPr/>
      </dsp:nvSpPr>
      <dsp:spPr>
        <a:xfrm rot="16200000">
          <a:off x="1731128" y="782597"/>
          <a:ext cx="3948113" cy="2382918"/>
        </a:xfrm>
        <a:prstGeom prst="flowChartManualOperation">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a:t>March</a:t>
          </a:r>
          <a:endParaRPr lang="en-US" sz="2000" kern="1200" dirty="0"/>
        </a:p>
        <a:p>
          <a:pPr marL="114300" lvl="1" indent="-114300" algn="l" defTabSz="622300">
            <a:lnSpc>
              <a:spcPct val="90000"/>
            </a:lnSpc>
            <a:spcBef>
              <a:spcPct val="0"/>
            </a:spcBef>
            <a:spcAft>
              <a:spcPct val="15000"/>
            </a:spcAft>
            <a:buChar char="•"/>
          </a:pPr>
          <a:r>
            <a:rPr lang="en-US" sz="1400" kern="1200" dirty="0"/>
            <a:t>BEF Grant Committee will review apps</a:t>
          </a:r>
        </a:p>
        <a:p>
          <a:pPr marL="114300" lvl="1" indent="-114300" algn="l" defTabSz="622300">
            <a:lnSpc>
              <a:spcPct val="90000"/>
            </a:lnSpc>
            <a:spcBef>
              <a:spcPct val="0"/>
            </a:spcBef>
            <a:spcAft>
              <a:spcPct val="15000"/>
            </a:spcAft>
            <a:buChar char="•"/>
          </a:pPr>
          <a:r>
            <a:rPr lang="en-US" sz="1400" kern="1200" dirty="0"/>
            <a:t>Applicants are invited to present their idea to the GC</a:t>
          </a:r>
        </a:p>
      </dsp:txBody>
      <dsp:txXfrm rot="5400000">
        <a:off x="2513726" y="789622"/>
        <a:ext cx="2382918" cy="2368867"/>
      </dsp:txXfrm>
    </dsp:sp>
    <dsp:sp modelId="{25A33852-3C4B-4406-8856-3A4D6201948C}">
      <dsp:nvSpPr>
        <dsp:cNvPr id="0" name=""/>
        <dsp:cNvSpPr/>
      </dsp:nvSpPr>
      <dsp:spPr>
        <a:xfrm rot="16200000">
          <a:off x="4343105" y="782597"/>
          <a:ext cx="3948113" cy="2382918"/>
        </a:xfrm>
        <a:prstGeom prst="flowChartManualOperation">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dirty="0"/>
            <a:t>April</a:t>
          </a:r>
        </a:p>
        <a:p>
          <a:pPr marL="114300" lvl="1" indent="-114300" algn="l" defTabSz="622300">
            <a:lnSpc>
              <a:spcPct val="90000"/>
            </a:lnSpc>
            <a:spcBef>
              <a:spcPct val="0"/>
            </a:spcBef>
            <a:spcAft>
              <a:spcPct val="15000"/>
            </a:spcAft>
            <a:buChar char="•"/>
          </a:pPr>
          <a:r>
            <a:rPr lang="en-US" sz="1400" kern="1200" dirty="0"/>
            <a:t>GC will make their  recommendations to the BEF Board</a:t>
          </a:r>
        </a:p>
        <a:p>
          <a:pPr marL="114300" lvl="1" indent="-114300" algn="l" defTabSz="622300">
            <a:lnSpc>
              <a:spcPct val="90000"/>
            </a:lnSpc>
            <a:spcBef>
              <a:spcPct val="0"/>
            </a:spcBef>
            <a:spcAft>
              <a:spcPct val="15000"/>
            </a:spcAft>
            <a:buChar char="•"/>
          </a:pPr>
          <a:r>
            <a:rPr lang="en-US" sz="1400" kern="1200" dirty="0"/>
            <a:t>The Board will decide on the grant winners</a:t>
          </a:r>
        </a:p>
      </dsp:txBody>
      <dsp:txXfrm rot="5400000">
        <a:off x="5125703" y="789622"/>
        <a:ext cx="2382918" cy="2368867"/>
      </dsp:txXfrm>
    </dsp:sp>
    <dsp:sp modelId="{86146B22-5360-4D1B-AC91-3378F10134EE}">
      <dsp:nvSpPr>
        <dsp:cNvPr id="0" name=""/>
        <dsp:cNvSpPr/>
      </dsp:nvSpPr>
      <dsp:spPr>
        <a:xfrm rot="16200000">
          <a:off x="6904742" y="782597"/>
          <a:ext cx="3948113" cy="2382918"/>
        </a:xfrm>
        <a:prstGeom prst="flowChartManualOperation">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kern="1200" dirty="0"/>
            <a:t>May</a:t>
          </a:r>
        </a:p>
        <a:p>
          <a:pPr marL="114300" lvl="1" indent="-114300" algn="l" defTabSz="622300">
            <a:lnSpc>
              <a:spcPct val="90000"/>
            </a:lnSpc>
            <a:spcBef>
              <a:spcPct val="0"/>
            </a:spcBef>
            <a:spcAft>
              <a:spcPct val="15000"/>
            </a:spcAft>
            <a:buChar char="•"/>
          </a:pPr>
          <a:r>
            <a:rPr lang="en-US" sz="1400" kern="1200" dirty="0"/>
            <a:t>Grant winners will be announced</a:t>
          </a:r>
        </a:p>
        <a:p>
          <a:pPr marL="114300" lvl="1" indent="-114300" algn="l" defTabSz="622300">
            <a:lnSpc>
              <a:spcPct val="90000"/>
            </a:lnSpc>
            <a:spcBef>
              <a:spcPct val="0"/>
            </a:spcBef>
            <a:spcAft>
              <a:spcPct val="15000"/>
            </a:spcAft>
            <a:buChar char="•"/>
          </a:pPr>
          <a:r>
            <a:rPr lang="en-US" sz="1400" kern="1200" dirty="0"/>
            <a:t>Funds will immediately be made available to the district</a:t>
          </a:r>
        </a:p>
        <a:p>
          <a:pPr marL="114300" lvl="1" indent="-114300" algn="l" defTabSz="622300">
            <a:lnSpc>
              <a:spcPct val="90000"/>
            </a:lnSpc>
            <a:spcBef>
              <a:spcPct val="0"/>
            </a:spcBef>
            <a:spcAft>
              <a:spcPct val="15000"/>
            </a:spcAft>
            <a:buChar char="•"/>
          </a:pPr>
          <a:r>
            <a:rPr lang="en-US" sz="1400" kern="1200" dirty="0"/>
            <a:t>Ordering of supplies will need to be done before end of school year, Otherwise not available until Sept.</a:t>
          </a:r>
        </a:p>
      </dsp:txBody>
      <dsp:txXfrm rot="5400000">
        <a:off x="7687340" y="789622"/>
        <a:ext cx="2382918" cy="23688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8" tIns="47060" rIns="94118" bIns="47060" rtlCol="0"/>
          <a:lstStyle>
            <a:lvl1pPr algn="l">
              <a:defRPr sz="1200"/>
            </a:lvl1pPr>
          </a:lstStyle>
          <a:p>
            <a:endParaRPr/>
          </a:p>
        </p:txBody>
      </p:sp>
      <p:sp>
        <p:nvSpPr>
          <p:cNvPr id="3" name="Date Placeholder 2"/>
          <p:cNvSpPr>
            <a:spLocks noGrp="1"/>
          </p:cNvSpPr>
          <p:nvPr>
            <p:ph type="dt" sz="quarter" idx="1"/>
          </p:nvPr>
        </p:nvSpPr>
        <p:spPr>
          <a:xfrm>
            <a:off x="4023093" y="0"/>
            <a:ext cx="3077739" cy="470098"/>
          </a:xfrm>
          <a:prstGeom prst="rect">
            <a:avLst/>
          </a:prstGeom>
        </p:spPr>
        <p:txBody>
          <a:bodyPr vert="horz" lIns="94118" tIns="47060" rIns="94118" bIns="47060" rtlCol="0"/>
          <a:lstStyle>
            <a:lvl1pPr algn="r">
              <a:defRPr sz="1200"/>
            </a:lvl1pPr>
          </a:lstStyle>
          <a:p>
            <a:fld id="{CEEBDA6D-DC69-4DCE-BAF7-6763517D3376}" type="datetimeFigureOut">
              <a:rPr lang="en-US"/>
              <a:t>1/12/21</a:t>
            </a:fld>
            <a:endParaRPr/>
          </a:p>
        </p:txBody>
      </p:sp>
      <p:sp>
        <p:nvSpPr>
          <p:cNvPr id="4" name="Footer Placeholder 3"/>
          <p:cNvSpPr>
            <a:spLocks noGrp="1"/>
          </p:cNvSpPr>
          <p:nvPr>
            <p:ph type="ftr" sz="quarter" idx="2"/>
          </p:nvPr>
        </p:nvSpPr>
        <p:spPr>
          <a:xfrm>
            <a:off x="0" y="8899329"/>
            <a:ext cx="3077739" cy="470097"/>
          </a:xfrm>
          <a:prstGeom prst="rect">
            <a:avLst/>
          </a:prstGeom>
        </p:spPr>
        <p:txBody>
          <a:bodyPr vert="horz" lIns="94118" tIns="47060" rIns="94118" bIns="47060" rtlCol="0" anchor="b"/>
          <a:lstStyle>
            <a:lvl1pPr algn="l">
              <a:defRPr sz="1200"/>
            </a:lvl1pPr>
          </a:lstStyle>
          <a:p>
            <a:endParaRPr/>
          </a:p>
        </p:txBody>
      </p:sp>
      <p:sp>
        <p:nvSpPr>
          <p:cNvPr id="5" name="Slide Number Placeholder 4"/>
          <p:cNvSpPr>
            <a:spLocks noGrp="1"/>
          </p:cNvSpPr>
          <p:nvPr>
            <p:ph type="sldNum" sz="quarter" idx="3"/>
          </p:nvPr>
        </p:nvSpPr>
        <p:spPr>
          <a:xfrm>
            <a:off x="4023093" y="8899329"/>
            <a:ext cx="3077739" cy="470097"/>
          </a:xfrm>
          <a:prstGeom prst="rect">
            <a:avLst/>
          </a:prstGeom>
        </p:spPr>
        <p:txBody>
          <a:bodyPr vert="horz" lIns="94118" tIns="47060" rIns="94118" bIns="4706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8" tIns="47060" rIns="94118" bIns="47060" rtlCol="0"/>
          <a:lstStyle>
            <a:lvl1pPr algn="l">
              <a:defRPr sz="1200"/>
            </a:lvl1pPr>
          </a:lstStyle>
          <a:p>
            <a:endParaRPr/>
          </a:p>
        </p:txBody>
      </p:sp>
      <p:sp>
        <p:nvSpPr>
          <p:cNvPr id="3" name="Date Placeholder 2"/>
          <p:cNvSpPr>
            <a:spLocks noGrp="1"/>
          </p:cNvSpPr>
          <p:nvPr>
            <p:ph type="dt" idx="1"/>
          </p:nvPr>
        </p:nvSpPr>
        <p:spPr>
          <a:xfrm>
            <a:off x="4023093" y="0"/>
            <a:ext cx="3077739" cy="470098"/>
          </a:xfrm>
          <a:prstGeom prst="rect">
            <a:avLst/>
          </a:prstGeom>
        </p:spPr>
        <p:txBody>
          <a:bodyPr vert="horz" lIns="94118" tIns="47060" rIns="94118" bIns="47060" rtlCol="0"/>
          <a:lstStyle>
            <a:lvl1pPr algn="r">
              <a:defRPr sz="1200"/>
            </a:lvl1pPr>
          </a:lstStyle>
          <a:p>
            <a:fld id="{237F6C43-988E-4257-9A1C-C162EF036D58}" type="datetimeFigureOut">
              <a:rPr lang="en-US"/>
              <a:t>1/12/21</a:t>
            </a:fld>
            <a:endParaRPr/>
          </a:p>
        </p:txBody>
      </p:sp>
      <p:sp>
        <p:nvSpPr>
          <p:cNvPr id="4" name="Slide Image Placeholder 3"/>
          <p:cNvSpPr>
            <a:spLocks noGrp="1" noRot="1" noChangeAspect="1"/>
          </p:cNvSpPr>
          <p:nvPr>
            <p:ph type="sldImg" idx="2"/>
          </p:nvPr>
        </p:nvSpPr>
        <p:spPr>
          <a:xfrm>
            <a:off x="741363" y="1171575"/>
            <a:ext cx="5619750" cy="3160713"/>
          </a:xfrm>
          <a:prstGeom prst="rect">
            <a:avLst/>
          </a:prstGeom>
          <a:noFill/>
          <a:ln w="12700">
            <a:solidFill>
              <a:prstClr val="black"/>
            </a:solidFill>
          </a:ln>
        </p:spPr>
        <p:txBody>
          <a:bodyPr vert="horz" lIns="94118" tIns="47060" rIns="94118" bIns="47060" rtlCol="0" anchor="ctr"/>
          <a:lstStyle/>
          <a:p>
            <a:endParaRPr/>
          </a:p>
        </p:txBody>
      </p:sp>
      <p:sp>
        <p:nvSpPr>
          <p:cNvPr id="5" name="Notes Placeholder 4"/>
          <p:cNvSpPr>
            <a:spLocks noGrp="1"/>
          </p:cNvSpPr>
          <p:nvPr>
            <p:ph type="body" sz="quarter" idx="3"/>
          </p:nvPr>
        </p:nvSpPr>
        <p:spPr>
          <a:xfrm>
            <a:off x="710248" y="4509035"/>
            <a:ext cx="5681980" cy="3689212"/>
          </a:xfrm>
          <a:prstGeom prst="rect">
            <a:avLst/>
          </a:prstGeom>
        </p:spPr>
        <p:txBody>
          <a:bodyPr vert="horz" lIns="94118" tIns="47060" rIns="94118" bIns="4706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99329"/>
            <a:ext cx="3077739" cy="470097"/>
          </a:xfrm>
          <a:prstGeom prst="rect">
            <a:avLst/>
          </a:prstGeom>
        </p:spPr>
        <p:txBody>
          <a:bodyPr vert="horz" lIns="94118" tIns="47060" rIns="94118" bIns="47060" rtlCol="0" anchor="b"/>
          <a:lstStyle>
            <a:lvl1pPr algn="l">
              <a:defRPr sz="1200"/>
            </a:lvl1pPr>
          </a:lstStyle>
          <a:p>
            <a:endParaRPr/>
          </a:p>
        </p:txBody>
      </p:sp>
      <p:sp>
        <p:nvSpPr>
          <p:cNvPr id="7" name="Slide Number Placeholder 6"/>
          <p:cNvSpPr>
            <a:spLocks noGrp="1"/>
          </p:cNvSpPr>
          <p:nvPr>
            <p:ph type="sldNum" sz="quarter" idx="5"/>
          </p:nvPr>
        </p:nvSpPr>
        <p:spPr>
          <a:xfrm>
            <a:off x="4023093" y="8899329"/>
            <a:ext cx="3077739" cy="470097"/>
          </a:xfrm>
          <a:prstGeom prst="rect">
            <a:avLst/>
          </a:prstGeom>
        </p:spPr>
        <p:txBody>
          <a:bodyPr vert="horz" lIns="94118" tIns="47060" rIns="94118" bIns="4706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CCFE9AC-F15C-4FA0-A6F1-298829FA691D}" type="datetimeFigureOut">
              <a:rPr lang="en-US" smtClean="0"/>
              <a:pPr/>
              <a:t>1/12/21</a:t>
            </a:fld>
            <a:endParaRPr lang="en-US" dirty="0"/>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D266BE7-899D-4075-917F-DBDE33B6B692}"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CFE9AC-F15C-4FA0-A6F1-298829FA691D}"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CFE9AC-F15C-4FA0-A6F1-298829FA691D}"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CFE9AC-F15C-4FA0-A6F1-298829FA691D}"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smtClean="0"/>
              <a:pPr/>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BD266BE7-899D-4075-917F-DBDE33B6B6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CCFE9AC-F15C-4FA0-A6F1-298829FA691D}"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CCFE9AC-F15C-4FA0-A6F1-298829FA691D}" type="datetimeFigureOut">
              <a:rPr lang="en-US" smtClean="0"/>
              <a:t>1/12/21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CCFE9AC-F15C-4FA0-A6F1-298829FA691D}" type="datetimeFigureOut">
              <a:rPr lang="en-US" smtClean="0"/>
              <a:t>1/12/21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smtClean="0"/>
              <a:t>1/12/21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CCFE9AC-F15C-4FA0-A6F1-298829FA691D}"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CCFE9AC-F15C-4FA0-A6F1-298829FA691D}" type="datetimeFigureOut">
              <a:rPr lang="en-US" smtClean="0"/>
              <a:pPr/>
              <a:t>1/12/21</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D266BE7-899D-4075-917F-DBDE33B6B69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oydeducationfoundation.org/"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769" y="4885668"/>
            <a:ext cx="10972800" cy="1231354"/>
          </a:xfrm>
        </p:spPr>
        <p:txBody>
          <a:bodyPr/>
          <a:lstStyle/>
          <a:p>
            <a:r>
              <a:rPr lang="en-US" dirty="0">
                <a:solidFill>
                  <a:schemeClr val="tx1"/>
                </a:solidFill>
              </a:rPr>
              <a:t>2021 Grant Workshop</a:t>
            </a:r>
          </a:p>
        </p:txBody>
      </p:sp>
      <p:sp>
        <p:nvSpPr>
          <p:cNvPr id="3" name="Subtitle 2"/>
          <p:cNvSpPr>
            <a:spLocks noGrp="1"/>
          </p:cNvSpPr>
          <p:nvPr>
            <p:ph type="subTitle" idx="1"/>
          </p:nvPr>
        </p:nvSpPr>
        <p:spPr>
          <a:xfrm>
            <a:off x="961695" y="4523627"/>
            <a:ext cx="8534400" cy="1752600"/>
          </a:xfrm>
        </p:spPr>
        <p:txBody>
          <a:bodyPr/>
          <a:lstStyle/>
          <a:p>
            <a:r>
              <a:rPr lang="en-US" dirty="0"/>
              <a:t>                 Inspire ~ Equip ~ Empower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362" y="490849"/>
            <a:ext cx="3776442" cy="2723673"/>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53" y="257462"/>
            <a:ext cx="4401312" cy="408563"/>
          </a:xfrm>
        </p:spPr>
        <p:txBody>
          <a:bodyPr>
            <a:noAutofit/>
          </a:bodyPr>
          <a:lstStyle/>
          <a:p>
            <a:r>
              <a:rPr lang="en-US" sz="2400" dirty="0">
                <a:solidFill>
                  <a:schemeClr val="tx1"/>
                </a:solidFill>
              </a:rPr>
              <a:t>Tips For Success (cont’d)</a:t>
            </a:r>
          </a:p>
        </p:txBody>
      </p:sp>
      <p:sp>
        <p:nvSpPr>
          <p:cNvPr id="3" name="Text Placeholder 2"/>
          <p:cNvSpPr>
            <a:spLocks noGrp="1"/>
          </p:cNvSpPr>
          <p:nvPr>
            <p:ph type="body" sz="half" idx="2"/>
          </p:nvPr>
        </p:nvSpPr>
        <p:spPr>
          <a:xfrm>
            <a:off x="340613" y="878104"/>
            <a:ext cx="5476863" cy="5579254"/>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a:t>Ask a friend to proofread your grant for spelling errors and punctuation.</a:t>
            </a:r>
          </a:p>
          <a:p>
            <a:pPr marL="342900" indent="-342900">
              <a:buFont typeface="Arial" panose="020B0604020202020204" pitchFamily="34" charset="0"/>
              <a:buChar char="•"/>
            </a:pPr>
            <a:r>
              <a:rPr lang="en-US" sz="2000" dirty="0"/>
              <a:t>Ask a colleague to compare your grant to the guidelines, application and rubric.</a:t>
            </a:r>
          </a:p>
          <a:p>
            <a:pPr marL="342900" indent="-342900">
              <a:buFont typeface="Arial" panose="020B0604020202020204" pitchFamily="34" charset="0"/>
              <a:buChar char="•"/>
            </a:pPr>
            <a:r>
              <a:rPr lang="en-US" sz="2000" dirty="0"/>
              <a:t>Don’t inflate your budget. We like to maximize our donor’s money.</a:t>
            </a:r>
          </a:p>
          <a:p>
            <a:pPr marL="342900" indent="-342900">
              <a:buFont typeface="Arial" panose="020B0604020202020204" pitchFamily="34" charset="0"/>
              <a:buChar char="•"/>
            </a:pPr>
            <a:r>
              <a:rPr lang="en-US" sz="2000" dirty="0"/>
              <a:t>Refrain from using education jargon (TEKS, RTI, etc..) as these are not always understood by committee members.</a:t>
            </a:r>
          </a:p>
          <a:p>
            <a:pPr marL="342900" indent="-342900">
              <a:buFont typeface="Arial" panose="020B0604020202020204" pitchFamily="34" charset="0"/>
              <a:buChar char="•"/>
            </a:pPr>
            <a:r>
              <a:rPr lang="en-US" sz="2000" dirty="0"/>
              <a:t>Opt- in for the in-person grant presentation. It can clarify important details for the grant committee.</a:t>
            </a:r>
          </a:p>
          <a:p>
            <a:pPr marL="342900" indent="-342900">
              <a:buFont typeface="Arial" panose="020B0604020202020204" pitchFamily="34" charset="0"/>
              <a:buChar char="•"/>
            </a:pPr>
            <a:r>
              <a:rPr lang="en-US" sz="2000" dirty="0"/>
              <a:t>**Grants that have been proven to work in other districts are THE BEST kind of grants. Supply the data if applicable.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1800" dirty="0"/>
          </a:p>
          <a:p>
            <a:endParaRPr lang="en-US" dirty="0"/>
          </a:p>
          <a:p>
            <a:pPr marL="342900" indent="-342900">
              <a:buFont typeface="Arial" panose="020B0604020202020204" pitchFamily="34" charset="0"/>
              <a:buChar char="•"/>
            </a:pPr>
            <a:endParaRPr lang="en-US" dirty="0"/>
          </a:p>
          <a:p>
            <a:endParaRPr lang="en-US" dirty="0"/>
          </a:p>
        </p:txBody>
      </p:sp>
      <p:pic>
        <p:nvPicPr>
          <p:cNvPr id="1026" name="Picture 2" descr="C:\Users\krishill03\AppData\Local\Microsoft\Windows\INetCache\IE\STQA9PDH\Motivation-b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1595">
            <a:off x="6829341" y="967653"/>
            <a:ext cx="4584342" cy="458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89" y="401477"/>
            <a:ext cx="9366325" cy="1200259"/>
          </a:xfrm>
        </p:spPr>
        <p:txBody>
          <a:bodyPr>
            <a:normAutofit fontScale="90000"/>
          </a:bodyPr>
          <a:lstStyle/>
          <a:p>
            <a:r>
              <a:rPr lang="en-US" dirty="0">
                <a:solidFill>
                  <a:schemeClr val="tx1"/>
                </a:solidFill>
              </a:rPr>
              <a:t>Things to Consider before starting your grant application:</a:t>
            </a:r>
          </a:p>
        </p:txBody>
      </p:sp>
      <p:sp>
        <p:nvSpPr>
          <p:cNvPr id="3" name="Content Placeholder 2"/>
          <p:cNvSpPr>
            <a:spLocks noGrp="1"/>
          </p:cNvSpPr>
          <p:nvPr>
            <p:ph idx="1"/>
          </p:nvPr>
        </p:nvSpPr>
        <p:spPr>
          <a:xfrm>
            <a:off x="609600" y="1883980"/>
            <a:ext cx="10972800" cy="4709160"/>
          </a:xfrm>
        </p:spPr>
        <p:txBody>
          <a:bodyPr>
            <a:normAutofit lnSpcReduction="10000"/>
          </a:bodyPr>
          <a:lstStyle/>
          <a:p>
            <a:r>
              <a:rPr lang="en-US" sz="2800" dirty="0"/>
              <a:t>Present your idea to your Principal</a:t>
            </a:r>
          </a:p>
          <a:p>
            <a:pPr lvl="1"/>
            <a:r>
              <a:rPr lang="en-US" sz="2800" dirty="0"/>
              <a:t>Should this fall within the regular school budget?</a:t>
            </a:r>
          </a:p>
          <a:p>
            <a:pPr lvl="2"/>
            <a:r>
              <a:rPr lang="en-US" sz="2600" dirty="0"/>
              <a:t>Does the school budget cover this cost?</a:t>
            </a:r>
          </a:p>
          <a:p>
            <a:pPr lvl="1"/>
            <a:r>
              <a:rPr lang="en-US" sz="2800" dirty="0"/>
              <a:t>Consider logistics of implementation</a:t>
            </a:r>
          </a:p>
          <a:p>
            <a:pPr lvl="2"/>
            <a:r>
              <a:rPr lang="en-US" sz="2600" dirty="0"/>
              <a:t>How do I implement this?</a:t>
            </a:r>
          </a:p>
          <a:p>
            <a:pPr lvl="1"/>
            <a:r>
              <a:rPr lang="en-US" sz="2800" dirty="0"/>
              <a:t>Physically, is there room at your campus?</a:t>
            </a:r>
            <a:endParaRPr lang="en-US" sz="2600" dirty="0"/>
          </a:p>
          <a:p>
            <a:pPr lvl="1"/>
            <a:r>
              <a:rPr lang="en-US" sz="2800" dirty="0"/>
              <a:t>Is there a recurring (yearly or monthly) cost? </a:t>
            </a:r>
          </a:p>
          <a:p>
            <a:pPr lvl="1"/>
            <a:r>
              <a:rPr lang="en-US" sz="2800" dirty="0"/>
              <a:t>Is this something the administrators  want at your campus?</a:t>
            </a:r>
          </a:p>
          <a:p>
            <a:pPr lvl="1"/>
            <a:r>
              <a:rPr lang="en-US" sz="2800" dirty="0"/>
              <a:t>Please note that due to insurance reasons, we will not fund any structural grants. Ex: attachments to any building.</a:t>
            </a:r>
          </a:p>
          <a:p>
            <a:pPr marL="685800" lvl="2" indent="0">
              <a:buNone/>
            </a:pPr>
            <a:endParaRPr lang="en-US" sz="2600" dirty="0"/>
          </a:p>
          <a:p>
            <a:pPr lvl="1"/>
            <a:endParaRPr lang="en-US" dirty="0"/>
          </a:p>
          <a:p>
            <a:pPr lvl="1"/>
            <a:endParaRPr lang="en-US" dirty="0"/>
          </a:p>
        </p:txBody>
      </p:sp>
    </p:spTree>
    <p:extLst>
      <p:ext uri="{BB962C8B-B14F-4D97-AF65-F5344CB8AC3E}">
        <p14:creationId xmlns:p14="http://schemas.microsoft.com/office/powerpoint/2010/main" val="32695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8784" y="1119371"/>
            <a:ext cx="9535886" cy="5170646"/>
          </a:xfrm>
          <a:prstGeom prst="rect">
            <a:avLst/>
          </a:prstGeom>
          <a:noFill/>
        </p:spPr>
        <p:txBody>
          <a:bodyPr wrap="square" rtlCol="0">
            <a:spAutoFit/>
          </a:bodyPr>
          <a:lstStyle/>
          <a:p>
            <a:r>
              <a:rPr lang="en-US" sz="2200" dirty="0"/>
              <a:t>Please remember that after the grants are reviewed and chosen those who did not receive funding this year will not receive feedback unless you specifically ask.</a:t>
            </a:r>
          </a:p>
          <a:p>
            <a:endParaRPr lang="en-US" sz="2200" dirty="0"/>
          </a:p>
          <a:p>
            <a:r>
              <a:rPr lang="en-US" sz="2200" dirty="0"/>
              <a:t>Just because you may not receive funding one year, do not let that discourage you from applying again. </a:t>
            </a:r>
          </a:p>
          <a:p>
            <a:endParaRPr lang="en-US" sz="2200" dirty="0"/>
          </a:p>
          <a:p>
            <a:r>
              <a:rPr lang="en-US" sz="2200" dirty="0"/>
              <a:t>I believe that the application and rubrics is very specific with the expectations on the grant process  and should cover every question you may have.  In the event that it doesn’t…we will answer questions to the best of our ability. </a:t>
            </a:r>
          </a:p>
          <a:p>
            <a:endParaRPr lang="en-US" sz="2200" dirty="0"/>
          </a:p>
          <a:p>
            <a:r>
              <a:rPr lang="en-US" sz="2200" dirty="0"/>
              <a:t>If an application is not completed per the instructions, I will not score it. The application must be fully completed in order for the grant committee to be able to grade it fairly and accurately.</a:t>
            </a:r>
          </a:p>
        </p:txBody>
      </p:sp>
      <p:sp>
        <p:nvSpPr>
          <p:cNvPr id="3" name="TextBox 2"/>
          <p:cNvSpPr txBox="1"/>
          <p:nvPr/>
        </p:nvSpPr>
        <p:spPr>
          <a:xfrm>
            <a:off x="1425039" y="470714"/>
            <a:ext cx="8882743" cy="584775"/>
          </a:xfrm>
          <a:prstGeom prst="rect">
            <a:avLst/>
          </a:prstGeom>
          <a:noFill/>
        </p:spPr>
        <p:txBody>
          <a:bodyPr wrap="square" rtlCol="0">
            <a:spAutoFit/>
          </a:bodyPr>
          <a:lstStyle/>
          <a:p>
            <a:r>
              <a:rPr lang="en-US" sz="3200" dirty="0"/>
              <a:t>Things to Remember</a:t>
            </a:r>
            <a:r>
              <a:rPr lang="en-US" dirty="0"/>
              <a:t>:</a:t>
            </a:r>
          </a:p>
        </p:txBody>
      </p:sp>
    </p:spTree>
    <p:extLst>
      <p:ext uri="{BB962C8B-B14F-4D97-AF65-F5344CB8AC3E}">
        <p14:creationId xmlns:p14="http://schemas.microsoft.com/office/powerpoint/2010/main" val="206883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484" y="736570"/>
            <a:ext cx="4401312" cy="614558"/>
          </a:xfrm>
        </p:spPr>
        <p:txBody>
          <a:bodyPr/>
          <a:lstStyle/>
          <a:p>
            <a:r>
              <a:rPr lang="en-US" dirty="0">
                <a:solidFill>
                  <a:schemeClr val="tx1"/>
                </a:solidFill>
              </a:rPr>
              <a:t>Q &amp; A</a:t>
            </a:r>
          </a:p>
        </p:txBody>
      </p:sp>
      <p:sp>
        <p:nvSpPr>
          <p:cNvPr id="3" name="Text Placeholder 2"/>
          <p:cNvSpPr>
            <a:spLocks noGrp="1"/>
          </p:cNvSpPr>
          <p:nvPr>
            <p:ph type="body" sz="half" idx="2"/>
          </p:nvPr>
        </p:nvSpPr>
        <p:spPr>
          <a:xfrm>
            <a:off x="1240529" y="3427642"/>
            <a:ext cx="4708477" cy="2640843"/>
          </a:xfrm>
        </p:spPr>
        <p:txBody>
          <a:bodyPr/>
          <a:lstStyle/>
          <a:p>
            <a:endParaRPr lang="en-US"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Please save me from the awkward silence…</a:t>
            </a:r>
          </a:p>
          <a:p>
            <a:endParaRPr lang="en-US" dirty="0"/>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endParaRPr lang="en-US" dirty="0"/>
          </a:p>
        </p:txBody>
      </p:sp>
      <p:sp>
        <p:nvSpPr>
          <p:cNvPr id="4" name="TextBox 3"/>
          <p:cNvSpPr txBox="1"/>
          <p:nvPr/>
        </p:nvSpPr>
        <p:spPr>
          <a:xfrm>
            <a:off x="6733310" y="878774"/>
            <a:ext cx="3621974" cy="5016758"/>
          </a:xfrm>
          <a:prstGeom prst="rect">
            <a:avLst/>
          </a:prstGeom>
          <a:noFill/>
        </p:spPr>
        <p:txBody>
          <a:bodyPr wrap="square" rtlCol="0">
            <a:spAutoFit/>
          </a:bodyPr>
          <a:lstStyle/>
          <a:p>
            <a:r>
              <a:rPr lang="en-US" sz="2000" dirty="0"/>
              <a:t>Now is the time to ask any questions you may have.  </a:t>
            </a:r>
          </a:p>
          <a:p>
            <a:endParaRPr lang="en-US" sz="2000" dirty="0"/>
          </a:p>
          <a:p>
            <a:r>
              <a:rPr lang="en-US" sz="2000" dirty="0"/>
              <a:t>If you are not comfortable asking, please write your questions down.</a:t>
            </a:r>
          </a:p>
          <a:p>
            <a:endParaRPr lang="en-US" sz="2000" dirty="0"/>
          </a:p>
          <a:p>
            <a:r>
              <a:rPr lang="en-US" sz="2000" dirty="0"/>
              <a:t>I will stay after the meeting is over for a few minutes to chat if you would feel more comfortable with that. </a:t>
            </a:r>
          </a:p>
          <a:p>
            <a:endParaRPr lang="en-US" sz="2000" dirty="0"/>
          </a:p>
          <a:p>
            <a:r>
              <a:rPr lang="en-US" sz="2000" dirty="0"/>
              <a:t>I will make myself as available as possible to answer questions.</a:t>
            </a:r>
          </a:p>
          <a:p>
            <a:endParaRPr lang="en-US" sz="2000" dirty="0"/>
          </a:p>
        </p:txBody>
      </p:sp>
    </p:spTree>
    <p:extLst>
      <p:ext uri="{BB962C8B-B14F-4D97-AF65-F5344CB8AC3E}">
        <p14:creationId xmlns:p14="http://schemas.microsoft.com/office/powerpoint/2010/main" val="5774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447" y="400093"/>
            <a:ext cx="4401312" cy="566470"/>
          </a:xfrm>
        </p:spPr>
        <p:txBody>
          <a:bodyPr>
            <a:normAutofit/>
          </a:bodyPr>
          <a:lstStyle/>
          <a:p>
            <a:r>
              <a:rPr lang="en-US" sz="2400" dirty="0">
                <a:solidFill>
                  <a:schemeClr val="tx1"/>
                </a:solidFill>
              </a:rPr>
              <a:t>Contact Information</a:t>
            </a:r>
          </a:p>
        </p:txBody>
      </p:sp>
      <p:sp>
        <p:nvSpPr>
          <p:cNvPr id="3" name="Text Placeholder 2"/>
          <p:cNvSpPr>
            <a:spLocks noGrp="1"/>
          </p:cNvSpPr>
          <p:nvPr>
            <p:ph type="body" sz="half" idx="2"/>
          </p:nvPr>
        </p:nvSpPr>
        <p:spPr>
          <a:xfrm>
            <a:off x="7519680" y="4190803"/>
            <a:ext cx="4531057" cy="1651379"/>
          </a:xfrm>
        </p:spPr>
        <p:txBody>
          <a:bodyPr>
            <a:normAutofit lnSpcReduction="10000"/>
          </a:bodyPr>
          <a:lstStyle/>
          <a:p>
            <a:endParaRPr lang="en-US" dirty="0"/>
          </a:p>
          <a:p>
            <a:pPr marL="342900" indent="-342900">
              <a:buFont typeface="Arial" panose="020B0604020202020204" pitchFamily="34" charset="0"/>
              <a:buChar char="•"/>
            </a:pPr>
            <a:endParaRPr lang="en-US" dirty="0"/>
          </a:p>
          <a:p>
            <a:r>
              <a:rPr lang="en-US" sz="2000" dirty="0"/>
              <a:t>Krista Barber</a:t>
            </a:r>
          </a:p>
          <a:p>
            <a:r>
              <a:rPr lang="en-US" sz="2000" dirty="0"/>
              <a:t>barberkrista5@gmail.com</a:t>
            </a:r>
          </a:p>
          <a:p>
            <a:r>
              <a:rPr lang="en-US" sz="2000" dirty="0"/>
              <a:t>940.389.9676</a:t>
            </a:r>
          </a:p>
          <a:p>
            <a:endParaRPr lang="en-US" dirty="0"/>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endParaRPr lang="en-US" dirty="0"/>
          </a:p>
        </p:txBody>
      </p:sp>
      <p:pic>
        <p:nvPicPr>
          <p:cNvPr id="2058" name="Picture 10" descr="C:\Users\krishill03\AppData\Local\Microsoft\Windows\INetCache\IE\GFZP4LZI\innovative_ide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6053">
            <a:off x="1432034" y="1024759"/>
            <a:ext cx="4952999"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91320" y="412809"/>
            <a:ext cx="9366325" cy="658261"/>
          </a:xfrm>
        </p:spPr>
        <p:txBody>
          <a:bodyPr>
            <a:normAutofit fontScale="90000"/>
          </a:bodyPr>
          <a:lstStyle/>
          <a:p>
            <a:r>
              <a:rPr lang="en-US" sz="4400" dirty="0">
                <a:solidFill>
                  <a:schemeClr val="tx1"/>
                </a:solidFill>
              </a:rPr>
              <a:t>Agenda </a:t>
            </a:r>
            <a:r>
              <a:rPr lang="en-US" dirty="0">
                <a:solidFill>
                  <a:schemeClr val="tx1"/>
                </a:solidFill>
              </a:rPr>
              <a:t>    </a:t>
            </a:r>
          </a:p>
        </p:txBody>
      </p:sp>
      <p:sp>
        <p:nvSpPr>
          <p:cNvPr id="14" name="Content Placeholder 2"/>
          <p:cNvSpPr>
            <a:spLocks noGrp="1"/>
          </p:cNvSpPr>
          <p:nvPr>
            <p:ph idx="1"/>
          </p:nvPr>
        </p:nvSpPr>
        <p:spPr>
          <a:xfrm>
            <a:off x="827017" y="1986085"/>
            <a:ext cx="10537669" cy="4338388"/>
          </a:xfrm>
        </p:spPr>
        <p:txBody>
          <a:bodyPr>
            <a:normAutofit/>
          </a:bodyPr>
          <a:lstStyle/>
          <a:p>
            <a:r>
              <a:rPr lang="en-US" sz="3200" dirty="0"/>
              <a:t>First Things First</a:t>
            </a:r>
          </a:p>
          <a:p>
            <a:pPr lvl="1"/>
            <a:r>
              <a:rPr lang="en-US" sz="3000" dirty="0"/>
              <a:t>Who can apply for a grant?</a:t>
            </a:r>
          </a:p>
          <a:p>
            <a:pPr lvl="1"/>
            <a:r>
              <a:rPr lang="en-US" sz="3000" dirty="0"/>
              <a:t>What is the grant timeline?</a:t>
            </a:r>
          </a:p>
          <a:p>
            <a:pPr lvl="1"/>
            <a:r>
              <a:rPr lang="en-US" sz="3000" dirty="0"/>
              <a:t>What is the online process?</a:t>
            </a:r>
          </a:p>
          <a:p>
            <a:pPr lvl="1"/>
            <a:r>
              <a:rPr lang="en-US" sz="3000" dirty="0"/>
              <a:t>Tips for success</a:t>
            </a:r>
          </a:p>
          <a:p>
            <a:pPr lvl="1"/>
            <a:r>
              <a:rPr lang="en-US" sz="3000" dirty="0"/>
              <a:t>Q &amp; 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98" y="4587765"/>
            <a:ext cx="3950686" cy="194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10" y="552069"/>
            <a:ext cx="10700245" cy="1105282"/>
          </a:xfrm>
        </p:spPr>
        <p:txBody>
          <a:bodyPr/>
          <a:lstStyle/>
          <a:p>
            <a:pPr algn="ctr"/>
            <a:r>
              <a:rPr lang="en-US" dirty="0">
                <a:solidFill>
                  <a:schemeClr val="tx1"/>
                </a:solidFill>
              </a:rPr>
              <a:t>Who Can Apply for a Grant?</a:t>
            </a:r>
          </a:p>
        </p:txBody>
      </p:sp>
      <p:sp>
        <p:nvSpPr>
          <p:cNvPr id="3" name="Content Placeholder 2"/>
          <p:cNvSpPr>
            <a:spLocks noGrp="1"/>
          </p:cNvSpPr>
          <p:nvPr>
            <p:ph idx="1"/>
          </p:nvPr>
        </p:nvSpPr>
        <p:spPr>
          <a:xfrm>
            <a:off x="751472" y="1933574"/>
            <a:ext cx="10700245" cy="4514851"/>
          </a:xfrm>
        </p:spPr>
        <p:txBody>
          <a:bodyPr>
            <a:normAutofit/>
          </a:bodyPr>
          <a:lstStyle/>
          <a:p>
            <a:endParaRPr lang="en-US" sz="2800" dirty="0"/>
          </a:p>
          <a:p>
            <a:r>
              <a:rPr lang="en-US" sz="2800" dirty="0"/>
              <a:t>Employees of Boyd ISD (as an individual or team)</a:t>
            </a:r>
          </a:p>
          <a:p>
            <a:r>
              <a:rPr lang="en-US" sz="2800" dirty="0"/>
              <a:t>First time teachers</a:t>
            </a:r>
          </a:p>
          <a:p>
            <a:r>
              <a:rPr lang="en-US" sz="2800" dirty="0"/>
              <a:t>Teachers who have won a grant before </a:t>
            </a:r>
          </a:p>
          <a:p>
            <a:pPr lvl="1"/>
            <a:r>
              <a:rPr lang="en-US" sz="2400" dirty="0"/>
              <a:t>Individual teachers can apply for grants from $1 - $5,000. Teams can apply for up to $10,000. (Individuals can only lead on one grant per cycle, but can submit individual and be part of a team within the same cycle)</a:t>
            </a:r>
          </a:p>
          <a:p>
            <a:pPr marL="365760" lvl="1" indent="0">
              <a:buNone/>
            </a:pPr>
            <a:endParaRPr lang="en-US" sz="2600" dirty="0"/>
          </a:p>
          <a:p>
            <a:endParaRPr lang="en-US" dirty="0"/>
          </a:p>
        </p:txBody>
      </p:sp>
    </p:spTree>
    <p:extLst>
      <p:ext uri="{BB962C8B-B14F-4D97-AF65-F5344CB8AC3E}">
        <p14:creationId xmlns:p14="http://schemas.microsoft.com/office/powerpoint/2010/main" val="25516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286685"/>
            <a:ext cx="9366325" cy="843999"/>
          </a:xfrm>
        </p:spPr>
        <p:txBody>
          <a:bodyPr/>
          <a:lstStyle/>
          <a:p>
            <a:r>
              <a:rPr lang="en-US" dirty="0">
                <a:solidFill>
                  <a:schemeClr val="tx1"/>
                </a:solidFill>
              </a:rPr>
              <a:t>Grant Process Timeline</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42242378"/>
              </p:ext>
            </p:extLst>
          </p:nvPr>
        </p:nvGraphicFramePr>
        <p:xfrm>
          <a:off x="1000125" y="2324100"/>
          <a:ext cx="10072687" cy="394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890" y="184092"/>
            <a:ext cx="9366325" cy="829711"/>
          </a:xfrm>
        </p:spPr>
        <p:txBody>
          <a:bodyPr/>
          <a:lstStyle/>
          <a:p>
            <a:r>
              <a:rPr lang="en-US" dirty="0">
                <a:solidFill>
                  <a:schemeClr val="tx1"/>
                </a:solidFill>
              </a:rPr>
              <a:t>Online Process</a:t>
            </a:r>
          </a:p>
        </p:txBody>
      </p:sp>
      <p:sp>
        <p:nvSpPr>
          <p:cNvPr id="3" name="Text Placeholder 2"/>
          <p:cNvSpPr>
            <a:spLocks noGrp="1"/>
          </p:cNvSpPr>
          <p:nvPr>
            <p:ph type="body" idx="1"/>
          </p:nvPr>
        </p:nvSpPr>
        <p:spPr>
          <a:xfrm>
            <a:off x="1280160" y="1539817"/>
            <a:ext cx="4489704" cy="1449161"/>
          </a:xfrm>
        </p:spPr>
        <p:txBody>
          <a:bodyPr>
            <a:normAutofit fontScale="62500" lnSpcReduction="20000"/>
          </a:bodyPr>
          <a:lstStyle/>
          <a:p>
            <a:pPr algn="ctr"/>
            <a:r>
              <a:rPr lang="en-US" b="0" dirty="0"/>
              <a:t>Visit </a:t>
            </a:r>
          </a:p>
          <a:p>
            <a:pPr algn="ctr"/>
            <a:r>
              <a:rPr lang="en-US">
                <a:hlinkClick r:id="rId2"/>
              </a:rPr>
              <a:t>www.Boydeducationfoundation</a:t>
            </a:r>
            <a:r>
              <a:rPr lang="en-US" b="0">
                <a:hlinkClick r:id="rId2"/>
              </a:rPr>
              <a:t>.org</a:t>
            </a:r>
            <a:r>
              <a:rPr lang="en-US" b="0"/>
              <a:t> </a:t>
            </a:r>
            <a:r>
              <a:rPr lang="en-US" b="0" dirty="0"/>
              <a:t>and </a:t>
            </a:r>
          </a:p>
          <a:p>
            <a:pPr algn="ctr"/>
            <a:r>
              <a:rPr lang="en-US" b="0" dirty="0"/>
              <a:t>click on “Grants” tab at the top of the page. This will direct you to all the information you will need.  </a:t>
            </a:r>
          </a:p>
        </p:txBody>
      </p:sp>
      <p:pic>
        <p:nvPicPr>
          <p:cNvPr id="7" name="Content Placeholder 6"/>
          <p:cNvPicPr>
            <a:picLocks noGrp="1" noChangeAspect="1"/>
          </p:cNvPicPr>
          <p:nvPr>
            <p:ph sz="quarter" idx="2"/>
          </p:nvPr>
        </p:nvPicPr>
        <p:blipFill>
          <a:blip r:embed="rId3"/>
          <a:stretch>
            <a:fillRect/>
          </a:stretch>
        </p:blipFill>
        <p:spPr>
          <a:xfrm>
            <a:off x="1059502" y="3671990"/>
            <a:ext cx="4770438" cy="2683370"/>
          </a:xfrm>
          <a:prstGeom prst="rect">
            <a:avLst/>
          </a:prstGeom>
        </p:spPr>
      </p:pic>
      <p:pic>
        <p:nvPicPr>
          <p:cNvPr id="8" name="Content Placeholder 7"/>
          <p:cNvPicPr>
            <a:picLocks noGrp="1" noChangeAspect="1"/>
          </p:cNvPicPr>
          <p:nvPr>
            <p:ph sz="quarter" idx="4"/>
          </p:nvPr>
        </p:nvPicPr>
        <p:blipFill>
          <a:blip r:embed="rId4"/>
          <a:stretch>
            <a:fillRect/>
          </a:stretch>
        </p:blipFill>
        <p:spPr>
          <a:xfrm>
            <a:off x="6193368" y="3270010"/>
            <a:ext cx="5389033" cy="3430465"/>
          </a:xfrm>
          <a:prstGeom prst="rect">
            <a:avLst/>
          </a:prstGeom>
        </p:spPr>
      </p:pic>
      <p:sp>
        <p:nvSpPr>
          <p:cNvPr id="4" name="TextBox 3"/>
          <p:cNvSpPr txBox="1"/>
          <p:nvPr/>
        </p:nvSpPr>
        <p:spPr>
          <a:xfrm>
            <a:off x="6590805" y="1448790"/>
            <a:ext cx="4358244" cy="1631216"/>
          </a:xfrm>
          <a:prstGeom prst="rect">
            <a:avLst/>
          </a:prstGeom>
          <a:noFill/>
        </p:spPr>
        <p:txBody>
          <a:bodyPr wrap="square" rtlCol="0">
            <a:spAutoFit/>
          </a:bodyPr>
          <a:lstStyle/>
          <a:p>
            <a:r>
              <a:rPr lang="en-US" sz="2000" dirty="0"/>
              <a:t>Links to all forms can be found on this page. You can save the application to your computer so you can type in the information and/or save the information. </a:t>
            </a:r>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Grant Paperwork</a:t>
            </a:r>
          </a:p>
        </p:txBody>
      </p:sp>
      <p:sp>
        <p:nvSpPr>
          <p:cNvPr id="3" name="Content Placeholder 2"/>
          <p:cNvSpPr>
            <a:spLocks noGrp="1"/>
          </p:cNvSpPr>
          <p:nvPr>
            <p:ph idx="1"/>
          </p:nvPr>
        </p:nvSpPr>
        <p:spPr/>
        <p:txBody>
          <a:bodyPr>
            <a:normAutofit fontScale="92500" lnSpcReduction="10000"/>
          </a:bodyPr>
          <a:lstStyle/>
          <a:p>
            <a:r>
              <a:rPr lang="en-US" dirty="0"/>
              <a:t>What must be included in your submission:</a:t>
            </a:r>
          </a:p>
          <a:p>
            <a:pPr marL="68580" indent="0">
              <a:buNone/>
            </a:pPr>
            <a:endParaRPr lang="en-US" dirty="0"/>
          </a:p>
          <a:p>
            <a:r>
              <a:rPr lang="en-US" dirty="0"/>
              <a:t>Grant Application Cover Sheet</a:t>
            </a:r>
          </a:p>
          <a:p>
            <a:pPr lvl="1"/>
            <a:r>
              <a:rPr lang="en-US" dirty="0"/>
              <a:t>Did you and the principal sign off on the cover sheet (also the Technology Director, if applicable)?</a:t>
            </a:r>
          </a:p>
          <a:p>
            <a:pPr marL="365760" lvl="1" indent="0">
              <a:buNone/>
            </a:pPr>
            <a:endParaRPr lang="en-US" dirty="0"/>
          </a:p>
          <a:p>
            <a:r>
              <a:rPr lang="en-US" dirty="0"/>
              <a:t>Grant </a:t>
            </a:r>
          </a:p>
          <a:p>
            <a:pPr lvl="1"/>
            <a:r>
              <a:rPr lang="en-US" dirty="0"/>
              <a:t>Make sure it is formatted exactly as the grant application is formatted.</a:t>
            </a:r>
          </a:p>
          <a:p>
            <a:pPr marL="365760" lvl="1" indent="0">
              <a:buNone/>
            </a:pPr>
            <a:endParaRPr lang="en-US" dirty="0"/>
          </a:p>
          <a:p>
            <a:r>
              <a:rPr lang="en-US" dirty="0"/>
              <a:t>Budget Detail Sheet</a:t>
            </a:r>
          </a:p>
          <a:p>
            <a:pPr lvl="1"/>
            <a:r>
              <a:rPr lang="en-US" dirty="0"/>
              <a:t>Did you make sure all of your expenses are on this page?</a:t>
            </a:r>
          </a:p>
          <a:p>
            <a:endParaRPr lang="en-US" dirty="0"/>
          </a:p>
          <a:p>
            <a:pPr lvl="1"/>
            <a:endParaRPr lang="en-US" dirty="0"/>
          </a:p>
        </p:txBody>
      </p:sp>
    </p:spTree>
    <p:extLst>
      <p:ext uri="{BB962C8B-B14F-4D97-AF65-F5344CB8AC3E}">
        <p14:creationId xmlns:p14="http://schemas.microsoft.com/office/powerpoint/2010/main" val="15506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What will help you complete your Grant</a:t>
            </a:r>
          </a:p>
        </p:txBody>
      </p:sp>
      <p:sp>
        <p:nvSpPr>
          <p:cNvPr id="3" name="Content Placeholder 2"/>
          <p:cNvSpPr>
            <a:spLocks noGrp="1"/>
          </p:cNvSpPr>
          <p:nvPr>
            <p:ph idx="1"/>
          </p:nvPr>
        </p:nvSpPr>
        <p:spPr/>
        <p:txBody>
          <a:bodyPr>
            <a:normAutofit/>
          </a:bodyPr>
          <a:lstStyle/>
          <a:p>
            <a:endParaRPr lang="en-US" dirty="0"/>
          </a:p>
          <a:p>
            <a:r>
              <a:rPr lang="en-US" dirty="0"/>
              <a:t>Instructional Grant Application-</a:t>
            </a:r>
          </a:p>
          <a:p>
            <a:pPr lvl="1"/>
            <a:r>
              <a:rPr lang="en-US" dirty="0"/>
              <a:t>This page gives you instructions on each point you must include in your grant and how many points it is worth</a:t>
            </a:r>
          </a:p>
          <a:p>
            <a:r>
              <a:rPr lang="en-US" dirty="0"/>
              <a:t>Grant Application Guidelines Page-</a:t>
            </a:r>
          </a:p>
          <a:p>
            <a:pPr lvl="1"/>
            <a:r>
              <a:rPr lang="en-US" dirty="0"/>
              <a:t>This page will give you your grant parameters and general information</a:t>
            </a:r>
          </a:p>
          <a:p>
            <a:r>
              <a:rPr lang="en-US" dirty="0"/>
              <a:t>Rubric-</a:t>
            </a:r>
          </a:p>
          <a:p>
            <a:pPr lvl="1"/>
            <a:r>
              <a:rPr lang="en-US" dirty="0"/>
              <a:t>This page will give you a breakdown of how each section of your grant is graded</a:t>
            </a:r>
          </a:p>
        </p:txBody>
      </p:sp>
    </p:spTree>
    <p:extLst>
      <p:ext uri="{BB962C8B-B14F-4D97-AF65-F5344CB8AC3E}">
        <p14:creationId xmlns:p14="http://schemas.microsoft.com/office/powerpoint/2010/main" val="8173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Grant Ideas:</a:t>
            </a:r>
          </a:p>
        </p:txBody>
      </p:sp>
      <p:sp>
        <p:nvSpPr>
          <p:cNvPr id="3" name="Content Placeholder 2"/>
          <p:cNvSpPr>
            <a:spLocks noGrp="1"/>
          </p:cNvSpPr>
          <p:nvPr>
            <p:ph idx="1"/>
          </p:nvPr>
        </p:nvSpPr>
        <p:spPr/>
        <p:txBody>
          <a:bodyPr/>
          <a:lstStyle/>
          <a:p>
            <a:r>
              <a:rPr lang="en-US" dirty="0"/>
              <a:t>Northwest-</a:t>
            </a:r>
          </a:p>
          <a:p>
            <a:pPr marL="68580" indent="0">
              <a:buNone/>
            </a:pPr>
            <a:endParaRPr lang="en-US" dirty="0"/>
          </a:p>
          <a:p>
            <a:pPr lvl="1"/>
            <a:r>
              <a:rPr lang="en-US" dirty="0"/>
              <a:t>Reading program for student with Dyslexia</a:t>
            </a:r>
          </a:p>
          <a:p>
            <a:pPr lvl="1"/>
            <a:r>
              <a:rPr lang="en-US" dirty="0"/>
              <a:t>Rise to Riches</a:t>
            </a:r>
          </a:p>
          <a:p>
            <a:pPr lvl="1"/>
            <a:r>
              <a:rPr lang="en-US" dirty="0"/>
              <a:t>Character Strong Advisory</a:t>
            </a:r>
          </a:p>
          <a:p>
            <a:pPr lvl="1"/>
            <a:r>
              <a:rPr lang="en-US" dirty="0"/>
              <a:t>Mobile Tutorials</a:t>
            </a:r>
          </a:p>
          <a:p>
            <a:pPr lvl="1"/>
            <a:endParaRPr lang="en-US" dirty="0"/>
          </a:p>
        </p:txBody>
      </p:sp>
    </p:spTree>
    <p:extLst>
      <p:ext uri="{BB962C8B-B14F-4D97-AF65-F5344CB8AC3E}">
        <p14:creationId xmlns:p14="http://schemas.microsoft.com/office/powerpoint/2010/main" val="31733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783" y="1057275"/>
            <a:ext cx="4401312" cy="619846"/>
          </a:xfrm>
        </p:spPr>
        <p:txBody>
          <a:bodyPr>
            <a:normAutofit/>
          </a:bodyPr>
          <a:lstStyle/>
          <a:p>
            <a:r>
              <a:rPr lang="en-US" sz="2400" dirty="0">
                <a:solidFill>
                  <a:schemeClr val="tx1"/>
                </a:solidFill>
              </a:rPr>
              <a:t>Tips For Success</a:t>
            </a:r>
          </a:p>
        </p:txBody>
      </p:sp>
      <p:sp>
        <p:nvSpPr>
          <p:cNvPr id="4" name="Text Placeholder 3"/>
          <p:cNvSpPr>
            <a:spLocks noGrp="1"/>
          </p:cNvSpPr>
          <p:nvPr>
            <p:ph type="body" sz="half" idx="2"/>
          </p:nvPr>
        </p:nvSpPr>
        <p:spPr>
          <a:xfrm>
            <a:off x="6085490" y="1883391"/>
            <a:ext cx="5013434" cy="4067531"/>
          </a:xfrm>
        </p:spPr>
        <p:txBody>
          <a:bodyPr>
            <a:normAutofit/>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a:t>We love technology, however don’t discount ideas that provide simplistic, enjoyable, hands on learning.</a:t>
            </a:r>
          </a:p>
          <a:p>
            <a:pPr marL="342900" indent="-342900">
              <a:buFont typeface="Arial" panose="020B0604020202020204" pitchFamily="34" charset="0"/>
              <a:buChar char="•"/>
            </a:pPr>
            <a:r>
              <a:rPr lang="en-US" sz="2000" dirty="0"/>
              <a:t>Evaluation of the objective is measurable. (surveys, teacher feedback, student/parent responses, test scores, statistics).</a:t>
            </a:r>
          </a:p>
          <a:p>
            <a:endParaRPr lang="en-US" dirty="0"/>
          </a:p>
        </p:txBody>
      </p:sp>
      <p:sp>
        <p:nvSpPr>
          <p:cNvPr id="3" name="TextBox 2"/>
          <p:cNvSpPr txBox="1"/>
          <p:nvPr/>
        </p:nvSpPr>
        <p:spPr>
          <a:xfrm>
            <a:off x="1056288" y="372759"/>
            <a:ext cx="4776951" cy="6093976"/>
          </a:xfrm>
          <a:prstGeom prst="rect">
            <a:avLst/>
          </a:prstGeom>
          <a:noFill/>
        </p:spPr>
        <p:txBody>
          <a:bodyPr wrap="square" rtlCol="0">
            <a:spAutoFit/>
          </a:bodyPr>
          <a:lstStyle/>
          <a:p>
            <a:r>
              <a:rPr lang="en-US" sz="2400" dirty="0"/>
              <a:t>Grants we love to fund meet the following criteria:</a:t>
            </a:r>
          </a:p>
          <a:p>
            <a:endParaRPr lang="en-US" dirty="0"/>
          </a:p>
          <a:p>
            <a:pPr marL="342900" indent="-342900">
              <a:buFont typeface="Arial" panose="020B0604020202020204" pitchFamily="34" charset="0"/>
              <a:buChar char="•"/>
            </a:pPr>
            <a:r>
              <a:rPr lang="en-US" dirty="0"/>
              <a:t>Long-term, lasting learning (grants that aren’t used up in one year)</a:t>
            </a:r>
          </a:p>
          <a:p>
            <a:endParaRPr lang="en-US" dirty="0"/>
          </a:p>
          <a:p>
            <a:pPr marL="342900" indent="-342900">
              <a:buFont typeface="Arial" panose="020B0604020202020204" pitchFamily="34" charset="0"/>
              <a:buChar char="•"/>
            </a:pPr>
            <a:r>
              <a:rPr lang="en-US" dirty="0"/>
              <a:t>Grants that have an impact on a large number of grade levels or students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Special needs groups – we don’t want to discourage smaller groups of either highly advanced or lower performing students.  Be sure to explain why your grant fills a void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Manipulatives  (physical objects) or programs that provide a way for children to learn concepts through developmentally appropriate hands-on experience.</a:t>
            </a:r>
          </a:p>
          <a:p>
            <a:endParaRPr lang="en-US" dirty="0"/>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2095</TotalTime>
  <Words>959</Words>
  <Application>Microsoft Macintosh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 Antiqua</vt:lpstr>
      <vt:lpstr>Calibri</vt:lpstr>
      <vt:lpstr>Lucida Sans</vt:lpstr>
      <vt:lpstr>Wingdings</vt:lpstr>
      <vt:lpstr>Wingdings 2</vt:lpstr>
      <vt:lpstr>Wingdings 3</vt:lpstr>
      <vt:lpstr>Apex</vt:lpstr>
      <vt:lpstr>2021 Grant Workshop</vt:lpstr>
      <vt:lpstr>Agenda     </vt:lpstr>
      <vt:lpstr>Who Can Apply for a Grant?</vt:lpstr>
      <vt:lpstr>Grant Process Timeline</vt:lpstr>
      <vt:lpstr>Online Process</vt:lpstr>
      <vt:lpstr>Grant Paperwork</vt:lpstr>
      <vt:lpstr>What will help you complete your Grant</vt:lpstr>
      <vt:lpstr>Grant Ideas:</vt:lpstr>
      <vt:lpstr>Tips For Success</vt:lpstr>
      <vt:lpstr>Tips For Success (cont’d)</vt:lpstr>
      <vt:lpstr>Things to Consider before starting your grant application:</vt:lpstr>
      <vt:lpstr>PowerPoint Presentation</vt:lpstr>
      <vt:lpstr>Q &amp; A</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Workshop 2017</dc:title>
  <dc:creator>Wendy Biondolillo</dc:creator>
  <cp:lastModifiedBy>jacklyn waldrop</cp:lastModifiedBy>
  <cp:revision>131</cp:revision>
  <cp:lastPrinted>2019-10-02T14:50:13Z</cp:lastPrinted>
  <dcterms:created xsi:type="dcterms:W3CDTF">2016-12-21T19:26:09Z</dcterms:created>
  <dcterms:modified xsi:type="dcterms:W3CDTF">2021-01-12T16:14:15Z</dcterms:modified>
</cp:coreProperties>
</file>